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6"/>
  </p:notesMasterIdLst>
  <p:handoutMasterIdLst>
    <p:handoutMasterId r:id="rId107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20" r:id="rId51"/>
    <p:sldId id="1121" r:id="rId52"/>
    <p:sldId id="1104" r:id="rId53"/>
    <p:sldId id="1105" r:id="rId54"/>
    <p:sldId id="1155" r:id="rId55"/>
    <p:sldId id="1145" r:id="rId56"/>
    <p:sldId id="1147" r:id="rId57"/>
    <p:sldId id="1146" r:id="rId58"/>
    <p:sldId id="1157" r:id="rId59"/>
    <p:sldId id="1193" r:id="rId60"/>
    <p:sldId id="1156" r:id="rId61"/>
    <p:sldId id="1096" r:id="rId62"/>
    <p:sldId id="1063" r:id="rId63"/>
    <p:sldId id="1184" r:id="rId64"/>
    <p:sldId id="1159" r:id="rId65"/>
    <p:sldId id="1160" r:id="rId66"/>
    <p:sldId id="1077" r:id="rId67"/>
    <p:sldId id="1161" r:id="rId68"/>
    <p:sldId id="1165" r:id="rId69"/>
    <p:sldId id="1124" r:id="rId70"/>
    <p:sldId id="1176" r:id="rId71"/>
    <p:sldId id="1172" r:id="rId72"/>
    <p:sldId id="1171" r:id="rId73"/>
    <p:sldId id="1173" r:id="rId74"/>
    <p:sldId id="1174" r:id="rId75"/>
    <p:sldId id="1175" r:id="rId76"/>
    <p:sldId id="1169" r:id="rId77"/>
    <p:sldId id="1170" r:id="rId78"/>
    <p:sldId id="1167" r:id="rId79"/>
    <p:sldId id="1177" r:id="rId80"/>
    <p:sldId id="1178" r:id="rId81"/>
    <p:sldId id="1179" r:id="rId82"/>
    <p:sldId id="1092" r:id="rId83"/>
    <p:sldId id="1125" r:id="rId84"/>
    <p:sldId id="1126" r:id="rId85"/>
    <p:sldId id="1136" r:id="rId86"/>
    <p:sldId id="1137" r:id="rId87"/>
    <p:sldId id="1138" r:id="rId88"/>
    <p:sldId id="1129" r:id="rId89"/>
    <p:sldId id="1130" r:id="rId90"/>
    <p:sldId id="1131" r:id="rId91"/>
    <p:sldId id="1118" r:id="rId92"/>
    <p:sldId id="1132" r:id="rId93"/>
    <p:sldId id="1100" r:id="rId94"/>
    <p:sldId id="1114" r:id="rId95"/>
    <p:sldId id="1113" r:id="rId96"/>
    <p:sldId id="1065" r:id="rId97"/>
    <p:sldId id="1135" r:id="rId98"/>
    <p:sldId id="1181" r:id="rId99"/>
    <p:sldId id="1180" r:id="rId100"/>
    <p:sldId id="1185" r:id="rId101"/>
    <p:sldId id="1182" r:id="rId102"/>
    <p:sldId id="1186" r:id="rId103"/>
    <p:sldId id="1187" r:id="rId104"/>
    <p:sldId id="1188" r:id="rId105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3" autoAdjust="0"/>
    <p:restoredTop sz="93896" autoAdjust="0"/>
  </p:normalViewPr>
  <p:slideViewPr>
    <p:cSldViewPr snapToGrid="0">
      <p:cViewPr varScale="1">
        <p:scale>
          <a:sx n="195" d="100"/>
          <a:sy n="195" d="100"/>
        </p:scale>
        <p:origin x="3936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95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47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80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81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5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/>
          <a:srcRect t="-20017" r="88605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F1FE-F842-F8E1-1E5C-8F77DD77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equal-p[H]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1441A-5CB8-D728-3727-33376C1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661228"/>
            <a:ext cx="8017329" cy="59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8A6-0DD2-3B9C-6B02-91CF832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equal-x-width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1B5F-3C20-72E0-0073-6727C833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3429"/>
            <a:ext cx="8017042" cy="5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/>
          <a:srcRect l="66594" b="52440"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/>
            <a:srcRect t="5530" r="80654"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/>
          <a:srcRect r="66369"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4" y="1364244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797860" y="3771416"/>
            <a:ext cx="7978589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Could you use the methods in your own work? If yes, how?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 b="97141"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3" t="44443" r="2817"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4131" r="34208" b="30311"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899564" y="4297684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9" y="3859887"/>
            <a:ext cx="2801223" cy="2054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5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6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2"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C4C9-917A-5282-B5D5-084BC46D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D15C9-EC8D-28AD-E605-357CAFA8CDE1}"/>
              </a:ext>
            </a:extLst>
          </p:cNvPr>
          <p:cNvSpPr txBox="1"/>
          <p:nvPr/>
        </p:nvSpPr>
        <p:spPr>
          <a:xfrm>
            <a:off x="2004646" y="1626577"/>
            <a:ext cx="422030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German example (internet data): make local by using SPEI?</a:t>
            </a:r>
          </a:p>
        </p:txBody>
      </p:sp>
    </p:spTree>
    <p:extLst>
      <p:ext uri="{BB962C8B-B14F-4D97-AF65-F5344CB8AC3E}">
        <p14:creationId xmlns:p14="http://schemas.microsoft.com/office/powerpoint/2010/main" val="3927090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5F3F-AE8E-CFD3-8DB2-44F65A39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1EEE6-AD2A-81CD-7D3E-7D97033748BA}"/>
              </a:ext>
            </a:extLst>
          </p:cNvPr>
          <p:cNvSpPr txBox="1"/>
          <p:nvPr/>
        </p:nvSpPr>
        <p:spPr>
          <a:xfrm>
            <a:off x="353357" y="1548066"/>
            <a:ext cx="8461781" cy="263149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/2      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rexp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&lt;- 1   - exp(-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(n,5,1)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(x_B,5,1)/2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rt(n,1,30)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pt(x_t,1,30)/2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+ 0.5/(1+exp(-2*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00AE-1ADC-84DE-9770-BDEE6E2DF63F}"/>
              </a:ext>
            </a:extLst>
          </p:cNvPr>
          <p:cNvSpPr txBox="1"/>
          <p:nvPr/>
        </p:nvSpPr>
        <p:spPr>
          <a:xfrm>
            <a:off x="4099474" y="1086401"/>
            <a:ext cx="1585018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78161-27C3-C55A-0720-3B860D14AB2D}"/>
              </a:ext>
            </a:extLst>
          </p:cNvPr>
          <p:cNvSpPr txBox="1"/>
          <p:nvPr/>
        </p:nvSpPr>
        <p:spPr>
          <a:xfrm>
            <a:off x="238915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6009C-9EC1-3832-6986-443C0CB4DCE2}"/>
              </a:ext>
            </a:extLst>
          </p:cNvPr>
          <p:cNvSpPr txBox="1"/>
          <p:nvPr/>
        </p:nvSpPr>
        <p:spPr>
          <a:xfrm>
            <a:off x="957368" y="1086401"/>
            <a:ext cx="1109203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08F1C-BCB6-50E1-7C8B-4C004993B7F4}"/>
              </a:ext>
            </a:extLst>
          </p:cNvPr>
          <p:cNvSpPr txBox="1"/>
          <p:nvPr/>
        </p:nvSpPr>
        <p:spPr>
          <a:xfrm>
            <a:off x="3639553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51E8-E364-3D13-27B0-9F210F3B8998}"/>
              </a:ext>
            </a:extLst>
          </p:cNvPr>
          <p:cNvSpPr txBox="1"/>
          <p:nvPr/>
        </p:nvSpPr>
        <p:spPr>
          <a:xfrm>
            <a:off x="6849261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𝜺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F27B-6848-5BEB-E5A5-E86788284CBC}"/>
              </a:ext>
            </a:extLst>
          </p:cNvPr>
          <p:cNvSpPr txBox="1"/>
          <p:nvPr/>
        </p:nvSpPr>
        <p:spPr>
          <a:xfrm>
            <a:off x="2736112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72B78-9692-973A-60F4-80593F0F7D88}"/>
              </a:ext>
            </a:extLst>
          </p:cNvPr>
          <p:cNvSpPr txBox="1"/>
          <p:nvPr/>
        </p:nvSpPr>
        <p:spPr>
          <a:xfrm>
            <a:off x="353357" y="5045421"/>
            <a:ext cx="8461780" cy="120032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We now will do </a:t>
            </a:r>
            <a:r>
              <a:rPr lang="en-US" sz="1800" u="sng" dirty="0">
                <a:solidFill>
                  <a:schemeClr val="accent2"/>
                </a:solidFill>
              </a:rPr>
              <a:t>single</a:t>
            </a:r>
            <a:r>
              <a:rPr lang="en-US" sz="1800" b="0" dirty="0">
                <a:solidFill>
                  <a:schemeClr val="accent2"/>
                </a:solidFill>
              </a:rPr>
              <a:t>-threshold PRA on each of these six datasets.</a:t>
            </a:r>
          </a:p>
          <a:p>
            <a:endParaRPr lang="en-US" sz="1800" b="0" dirty="0">
              <a:solidFill>
                <a:schemeClr val="accent2"/>
              </a:solidFill>
            </a:endParaRPr>
          </a:p>
          <a:p>
            <a:r>
              <a:rPr lang="en-US" sz="1800" b="0" dirty="0">
                <a:solidFill>
                  <a:schemeClr val="accent2"/>
                </a:solidFill>
              </a:rPr>
              <a:t>We vary the location of the threshold: 5% quantile of x, 10%, …, 95%.</a:t>
            </a:r>
          </a:p>
          <a:p>
            <a:r>
              <a:rPr lang="en-US" sz="1800" b="0" dirty="0">
                <a:solidFill>
                  <a:schemeClr val="accent2"/>
                </a:solidFill>
              </a:rPr>
              <a:t>(So p[H] will vary accordingly.)</a:t>
            </a:r>
          </a:p>
        </p:txBody>
      </p:sp>
    </p:spTree>
    <p:extLst>
      <p:ext uri="{BB962C8B-B14F-4D97-AF65-F5344CB8AC3E}">
        <p14:creationId xmlns:p14="http://schemas.microsoft.com/office/powerpoint/2010/main" val="1091133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Single-threshold PRA on the six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23DBA-2B7A-BB49-9FF7-A6B7419B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669393"/>
            <a:ext cx="7927521" cy="5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C31F-71FE-DAB3-933E-8107204A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F38E-2754-7ECE-070C-F08A7F217EC0}"/>
              </a:ext>
            </a:extLst>
          </p:cNvPr>
          <p:cNvSpPr txBox="1"/>
          <p:nvPr/>
        </p:nvSpPr>
        <p:spPr>
          <a:xfrm>
            <a:off x="1420586" y="1934792"/>
            <a:ext cx="6066064" cy="313932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accent2"/>
                </a:solidFill>
              </a:rPr>
              <a:t>What kind of figures do you expect to see if we carry out </a:t>
            </a:r>
            <a:r>
              <a:rPr lang="en-US" sz="2200" u="sng" dirty="0">
                <a:solidFill>
                  <a:schemeClr val="accent2"/>
                </a:solidFill>
              </a:rPr>
              <a:t>multi</a:t>
            </a:r>
            <a:r>
              <a:rPr lang="en-US" sz="2200" b="0" dirty="0">
                <a:solidFill>
                  <a:schemeClr val="accent2"/>
                </a:solidFill>
              </a:rPr>
              <a:t>-threshold PRA on these six datasets, using the same 19 threshold levels to define our x-intervals?</a:t>
            </a:r>
          </a:p>
          <a:p>
            <a:endParaRPr lang="en-US" sz="2200" b="0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Would V be constant, i.e. independent of the x-interval?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How would p[H] vary between the intervals?</a:t>
            </a:r>
          </a:p>
        </p:txBody>
      </p:sp>
    </p:spTree>
    <p:extLst>
      <p:ext uri="{BB962C8B-B14F-4D97-AF65-F5344CB8AC3E}">
        <p14:creationId xmlns:p14="http://schemas.microsoft.com/office/powerpoint/2010/main" val="3041505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8622</TotalTime>
  <Words>5950</Words>
  <Application>Microsoft Macintosh PowerPoint</Application>
  <PresentationFormat>On-screen Show (4:3)</PresentationFormat>
  <Paragraphs>796</Paragraphs>
  <Slides>101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Verdana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Multiple-threshold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  <vt:lpstr>4.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5. Links between PRA and BDT</vt:lpstr>
      <vt:lpstr>6.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NOTES</vt:lpstr>
      <vt:lpstr>Appendices</vt:lpstr>
      <vt:lpstr>Condition for V being threshold-independent</vt:lpstr>
      <vt:lpstr>Six datasets where E[z|x] = a + b Fx[x]</vt:lpstr>
      <vt:lpstr>Single-threshold PRA on the six datasets</vt:lpstr>
      <vt:lpstr>Exercise</vt:lpstr>
      <vt:lpstr>Multi-threshold PRA with equal-p[H] intervals</vt:lpstr>
      <vt:lpstr>Multi-threshold PRA with equal-x-width intervals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1520</cp:revision>
  <dcterms:created xsi:type="dcterms:W3CDTF">2000-04-18T15:17:11Z</dcterms:created>
  <dcterms:modified xsi:type="dcterms:W3CDTF">2025-09-10T10:05:43Z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